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9" r:id="rId3"/>
    <p:sldId id="278" r:id="rId4"/>
    <p:sldId id="258" r:id="rId5"/>
    <p:sldId id="260" r:id="rId6"/>
    <p:sldId id="297" r:id="rId7"/>
    <p:sldId id="266" r:id="rId8"/>
    <p:sldId id="259" r:id="rId9"/>
    <p:sldId id="264" r:id="rId10"/>
    <p:sldId id="263" r:id="rId11"/>
    <p:sldId id="283" r:id="rId12"/>
    <p:sldId id="262" r:id="rId13"/>
    <p:sldId id="303" r:id="rId14"/>
    <p:sldId id="280" r:id="rId15"/>
    <p:sldId id="290" r:id="rId16"/>
    <p:sldId id="261" r:id="rId17"/>
    <p:sldId id="304" r:id="rId18"/>
    <p:sldId id="281" r:id="rId19"/>
    <p:sldId id="265" r:id="rId20"/>
    <p:sldId id="267" r:id="rId21"/>
    <p:sldId id="268" r:id="rId22"/>
    <p:sldId id="305" r:id="rId23"/>
    <p:sldId id="282" r:id="rId24"/>
    <p:sldId id="284" r:id="rId25"/>
    <p:sldId id="285" r:id="rId26"/>
    <p:sldId id="292" r:id="rId27"/>
    <p:sldId id="293" r:id="rId28"/>
    <p:sldId id="294" r:id="rId29"/>
    <p:sldId id="306" r:id="rId30"/>
    <p:sldId id="299" r:id="rId31"/>
    <p:sldId id="296" r:id="rId32"/>
    <p:sldId id="300" r:id="rId33"/>
    <p:sldId id="286" r:id="rId34"/>
    <p:sldId id="301" r:id="rId35"/>
    <p:sldId id="287" r:id="rId36"/>
    <p:sldId id="291" r:id="rId37"/>
    <p:sldId id="288" r:id="rId38"/>
    <p:sldId id="289" r:id="rId39"/>
    <p:sldId id="274" r:id="rId40"/>
    <p:sldId id="302" r:id="rId41"/>
    <p:sldId id="277" r:id="rId42"/>
    <p:sldId id="27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9" autoAdjust="0"/>
    <p:restoredTop sz="94660"/>
  </p:normalViewPr>
  <p:slideViewPr>
    <p:cSldViewPr>
      <p:cViewPr>
        <p:scale>
          <a:sx n="68" d="100"/>
          <a:sy n="68" d="100"/>
        </p:scale>
        <p:origin x="-2862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4609-F0F0-4BFC-B9EC-E5494AB614BF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D2B5-154E-4E09-8415-44E616E2D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D2B5-154E-4E09-8415-44E616E2DB9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9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4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5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5C43-65A5-46DB-BDB4-50B1AA9A402C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E1E0F-7F64-419E-8274-31A86D8B0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5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1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53.jpeg"/><Relationship Id="rId4" Type="http://schemas.openxmlformats.org/officeDocument/2006/relationships/image" Target="../media/image50.png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d-memorial.ru/" TargetMode="External"/><Relationship Id="rId2" Type="http://schemas.openxmlformats.org/officeDocument/2006/relationships/hyperlink" Target="http://podvignaroda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6675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 учреждение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№8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имени кавалера трех орденов Славы В.И. Курова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Новоузенска Саратовской области»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632848" cy="2214578"/>
          </a:xfrm>
        </p:spPr>
        <p:txBody>
          <a:bodyPr>
            <a:normAutofit fontScale="25000" lnSpcReduction="20000"/>
          </a:bodyPr>
          <a:lstStyle/>
          <a:p>
            <a:endParaRPr lang="ru-RU" sz="112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проект на межмуниципальный конкурс </a:t>
            </a:r>
            <a:endParaRPr lang="ru-RU" sz="1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– гражданин России.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 поколений»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200" dirty="0" smtClean="0">
              <a:solidFill>
                <a:schemeClr val="tx1"/>
              </a:solidFill>
            </a:endParaRPr>
          </a:p>
          <a:p>
            <a:endParaRPr lang="ru-RU" sz="9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9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9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ru-RU" sz="2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3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социально значимого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4298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0720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900" dirty="0" smtClean="0"/>
              <a:t> -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Учебно-исследовательская работа, состоящая в оценке социальной значимости темы исследования, выполнения исследования, публичного выступления с освещением  результатов работы и публикацией работы в специализированных изданиях;</a:t>
            </a:r>
          </a:p>
          <a:p>
            <a:pPr>
              <a:buFontTx/>
              <a:buChar char="-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Участие учащихся в различных мероприятиях:  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- концертах, посвященных Дню защитника Отечества и Дню Победы; встречах с ветеранами ВОВ, уроках Мужества, конкурсах  патриотической песни;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- в военно-спортивных мероприятиях,  посвященных Дню Защитника Отечества;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- в научно-практических студенческих конференциях, интеллектуальных викторинах, круглых столах, посвященных героическим страницам истории                                                                       России.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64305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направление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271351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285860"/>
            <a:ext cx="4429155" cy="3643338"/>
          </a:xfrm>
          <a:noFill/>
          <a:ln w="76200">
            <a:solidFill>
              <a:srgbClr val="99000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5000636"/>
            <a:ext cx="8229600" cy="71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Пусть </a:t>
            </a:r>
            <a:r>
              <a:rPr kumimoji="0" lang="ru-RU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востановится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прерванная память поколений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.userapi.com/c626529/v626529070/48fdc/bhXJJi2fhnk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571899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7620" y="0"/>
            <a:ext cx="4981580" cy="147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Иванов Виктор Михайлович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35729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Боевой путь: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22 июня 1941 года участвует в боях с немецкими захватчиками, был ранен и снова вступил в строй. Воевал в составе 4 стрелковой дивизии 12 армии, которая в августе 1942 г. была окружена в неравном бою и разбита. При выходе из окружения в Калмыцких степях попал в руки банды калмыков-полицаев, удалось бежать.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1943 года в составе группы офицеров направлен на Украинский фронт, был назначен командиром батареи 569 Ворошиловского минометного полка РЧК, в составе которого воевал до конца ВОВ.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ванов В. М. 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36" y="0"/>
            <a:ext cx="91587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8" t="-4212"/>
          <a:stretch/>
        </p:blipFill>
        <p:spPr>
          <a:xfrm>
            <a:off x="-142908" y="-428652"/>
            <a:ext cx="9286908" cy="728665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57620" y="0"/>
            <a:ext cx="4981580" cy="147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3572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2043098" cy="6857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Награды:</a:t>
            </a:r>
            <a:endParaRPr lang="ru-RU" dirty="0"/>
          </a:p>
        </p:txBody>
      </p:sp>
      <p:pic>
        <p:nvPicPr>
          <p:cNvPr id="9" name="Рисунок 8" descr="https://pp.userapi.com/c626529/v626529070/49003/3QYYYalJ_2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207170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pp.userapi.com/c626529/v626529070/48fe3/SOW03jrH7f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40386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southklad.ru/wp-content/uploads/2015/11/Orden-Krasnogo-Znameni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0"/>
            <a:ext cx="2381963" cy="2503301"/>
          </a:xfrm>
          <a:prstGeom prst="rect">
            <a:avLst/>
          </a:prstGeom>
          <a:noFill/>
        </p:spPr>
      </p:pic>
      <p:pic>
        <p:nvPicPr>
          <p:cNvPr id="12" name="Рисунок 11" descr="https://pp.userapi.com/c626529/v626529070/48ff1/5QHoSs_o_s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4048125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pp.userapi.com/c626529/v626529070/49026/Fj25za2gHzo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3380"/>
            <a:ext cx="2286016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pp.userapi.com/c626529/v626529070/48fea/ogydVTZK-vI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0"/>
            <a:ext cx="4029075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0" y="2857496"/>
            <a:ext cx="22860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7 февраля  1940 г. был награждён орденом Кутузова </a:t>
            </a:r>
            <a:r>
              <a:rPr lang="en-US" dirty="0" smtClean="0"/>
              <a:t>III </a:t>
            </a:r>
            <a:r>
              <a:rPr lang="ru-RU" dirty="0" smtClean="0"/>
              <a:t>степени.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2500306"/>
            <a:ext cx="235745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9 августа 1944 г. был награждён орденом «Красное Знамя»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4071942"/>
            <a:ext cx="2214578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17 сентября 1944 года был награждён орденом «Отечественной Войны Первой Степени»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28" t="-4212"/>
          <a:stretch/>
        </p:blipFill>
        <p:spPr>
          <a:xfrm>
            <a:off x="-142908" y="-428652"/>
            <a:ext cx="9286908" cy="7286652"/>
          </a:xfrm>
          <a:prstGeom prst="rect">
            <a:avLst/>
          </a:prstGeom>
        </p:spPr>
      </p:pic>
      <p:pic>
        <p:nvPicPr>
          <p:cNvPr id="5" name="Рисунок 4" descr="https://pp.userapi.com/c626529/v626529070/4900a/FWg-BqFZss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3143272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626529/v626529070/49011/iSI54vsCGG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785794"/>
            <a:ext cx="3895716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7"/>
          <p:cNvSpPr txBox="1">
            <a:spLocks/>
          </p:cNvSpPr>
          <p:nvPr/>
        </p:nvSpPr>
        <p:spPr>
          <a:xfrm>
            <a:off x="0" y="0"/>
            <a:ext cx="2043098" cy="685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14818"/>
            <a:ext cx="2571768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Богдана Хмельницкого 1945 год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5357826"/>
            <a:ext cx="357190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Александра Суворова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508518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" name="Picture 5" descr="C:\Users\Светлана\Desktop\еее\IMG_20170308_2235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97691" y="797700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786182" y="0"/>
            <a:ext cx="507209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Вобликов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Александр Степанович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928670"/>
            <a:ext cx="52149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феврале 1943 г. Александр был призван в Советскую армию, где стал обучаться разным военным профессиям: минометчика, связиста, радиста, зенитчика. В  составе одного из военных  училищ был направлен на Ленинградский фронт, где  начал службу в звании сержанта-связиста в седьмой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Зенитской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Пушкинской дивизии.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Вобликов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 Степанович был участником боёв на Ленинградском фронте. Вот его воспоминания, записанные  мною со слов Миненко Веры Ивановны: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41-м году зимой в окопах под Ленинградом было очень холодно .Мы были вынуждены  делать самую страшную работу-  убивать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убивать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врагов. Нам было жарко и наши гимнастерки, полушубки и телогрейки были насквозь мокрыми. Многие, стоя в тесных окопах, вмерзали в стены этих самых окопов. Жаркий холод,  ад, леденящий душу… А после боя приходилось вырубать с землёй примёрзших к стенам  окопов солдат: и мёртвых, и живых…»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бликов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157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7"/>
          <p:cNvSpPr txBox="1">
            <a:spLocks/>
          </p:cNvSpPr>
          <p:nvPr/>
        </p:nvSpPr>
        <p:spPr>
          <a:xfrm>
            <a:off x="0" y="0"/>
            <a:ext cx="2043098" cy="685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http://podvignaroda.ru/img/awards/award14-s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1428760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857628"/>
            <a:ext cx="291509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Медаль «За отвагу» </a:t>
            </a:r>
          </a:p>
          <a:p>
            <a:r>
              <a:rPr lang="ru-RU" b="1" dirty="0" smtClean="0"/>
              <a:t>был награжден 16.05.1945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43670" y="1071546"/>
            <a:ext cx="250033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Орденом Отечественной войны II </a:t>
            </a:r>
          </a:p>
          <a:p>
            <a:r>
              <a:rPr lang="ru-RU" b="1" dirty="0" smtClean="0"/>
              <a:t>степени был награжден </a:t>
            </a:r>
            <a:r>
              <a:rPr lang="ru-RU" dirty="0" smtClean="0"/>
              <a:t>06.04.1985 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0"/>
            <a:ext cx="2119736" cy="3703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C:\Users\Светлана\Desktop\главдок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5286388"/>
            <a:ext cx="5000628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4143372" y="4714884"/>
            <a:ext cx="1571636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Подвиг: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14290"/>
            <a:ext cx="3536181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857232"/>
            <a:ext cx="5214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Боевой путь:</a:t>
            </a:r>
          </a:p>
          <a:p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9 ноября 1943г. Призван на службу в Вооруженные силы союза СССР.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-Учебный полк младший сержант.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августа 1944г. Прибыл на пополнение в 763-ий Зенитно-артиллерийского- краснознаменного ордена- Красной звезды Севастопольского полка- дальномерщиком.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20 февраля 1945г. По 9 мая 1945г. Участвовал в Великой Отечественной войне, в составе 763 артиллерийского Севастопольского полка на 1-4 Украинских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фронтах-дальномерщик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Зам. Командира орудия, Старший сержант.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-С-1950-1952г. Курсант общевойскового военного училища г. Уфа.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1952г.- лейтенант.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 1954г.- старший лейтенант. Командир отдельного взвода военно-морской базы г. Николаевск- на Амуре.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1971г.- капитан.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0"/>
            <a:ext cx="485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Катков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Николай Александрович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Кадровый состав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43438" y="1071546"/>
            <a:ext cx="3900486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Акатова Маргарита,</a:t>
            </a:r>
          </a:p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Акчурина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Руфия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Чепасова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Валерия,  </a:t>
            </a:r>
          </a:p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Салимова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Гульназ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Анастасия,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Кожевникова Владислава,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Злобин Павел,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Ковалев Кирилл,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Токарева Дарья,</a:t>
            </a:r>
          </a:p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Талайчук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Алеся.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42148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 учитель истории и обществознания: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Алексеева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Лариса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9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428736"/>
            <a:ext cx="1500198" cy="2620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735164"/>
            <a:ext cx="1643074" cy="281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786190"/>
            <a:ext cx="184185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-1"/>
            <a:ext cx="1571636" cy="2993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0"/>
            <a:ext cx="1660066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20" y="4214818"/>
            <a:ext cx="207170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Награжден «Орденом Отечественной войны 2 степени » 06.04.1985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2857496"/>
            <a:ext cx="178595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«За освобождение Праги»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2928934"/>
            <a:ext cx="22270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«За взятие Берлина»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6488668"/>
            <a:ext cx="222048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«За боевые заслуги»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6488668"/>
            <a:ext cx="136280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«За отвагу»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одержимое 7"/>
          <p:cNvSpPr txBox="1">
            <a:spLocks/>
          </p:cNvSpPr>
          <p:nvPr/>
        </p:nvSpPr>
        <p:spPr>
          <a:xfrm>
            <a:off x="0" y="0"/>
            <a:ext cx="2043098" cy="685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371961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43372" y="150017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Боевой путь:</a:t>
            </a:r>
          </a:p>
          <a:p>
            <a:r>
              <a:rPr lang="ru-RU" sz="2000" dirty="0" smtClean="0"/>
              <a:t>В первые дни войны был призван на фронт. Служил командиром стрелкового взвода второго батальона 58 отдельной стрелковой дивизии </a:t>
            </a:r>
            <a:r>
              <a:rPr lang="ru-RU" sz="2000" dirty="0" err="1" smtClean="0"/>
              <a:t>Волховского</a:t>
            </a:r>
            <a:r>
              <a:rPr lang="ru-RU" sz="2000" dirty="0" smtClean="0"/>
              <a:t> фронта. 8 января 1942 года  во время одного из боев за переправу через реку Волхов был тяжело ранен  осколками мины в левую ногу и голову.  Его направили на лечение в госпиталь, а после комиссовали. Награжден орденом Славы </a:t>
            </a:r>
            <a:r>
              <a:rPr lang="en-US" sz="2000" dirty="0" smtClean="0"/>
              <a:t>II</a:t>
            </a:r>
            <a:r>
              <a:rPr lang="ru-RU" sz="2000" dirty="0" smtClean="0"/>
              <a:t> степени.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285728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Тимонин Василий Иванович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монин карт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7512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17279" y="3244334"/>
            <a:ext cx="3109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орденом Славы 2-й степени.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286124"/>
            <a:ext cx="30276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Орденом Славы 2-й степени</a:t>
            </a:r>
            <a:endParaRPr lang="ru-RU" dirty="0"/>
          </a:p>
        </p:txBody>
      </p:sp>
      <p:pic>
        <p:nvPicPr>
          <p:cNvPr id="7" name="Picture 8" descr="OSlavaB81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2695637" cy="2357454"/>
          </a:xfrm>
          <a:prstGeom prst="rect">
            <a:avLst/>
          </a:prstGeom>
          <a:noFill/>
        </p:spPr>
      </p:pic>
      <p:sp>
        <p:nvSpPr>
          <p:cNvPr id="8" name="Содержимое 7"/>
          <p:cNvSpPr txBox="1">
            <a:spLocks/>
          </p:cNvSpPr>
          <p:nvPr/>
        </p:nvSpPr>
        <p:spPr>
          <a:xfrm>
            <a:off x="0" y="0"/>
            <a:ext cx="2043098" cy="685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9" descr="D:\ПРЕЗЕНТАЦИИ\Прадедушка\Брат прадедушки - наградной лист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7166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14752"/>
            <a:ext cx="1928826" cy="3143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2357422" y="4357694"/>
            <a:ext cx="207170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Награжден «Орденом Отечественной войны 2 степени » 06.04.1985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0"/>
            <a:ext cx="5072066" cy="1714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Панкратов Александр Григорьевич</a:t>
            </a:r>
            <a:br>
              <a:rPr lang="ru-RU" sz="3200" dirty="0" smtClean="0"/>
            </a:br>
            <a:r>
              <a:rPr lang="ru-RU" sz="3200" dirty="0" smtClean="0"/>
              <a:t>(1914-1971 гг.)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714488"/>
            <a:ext cx="4857752" cy="46259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Прошел всю Великую Отечественную войну, участвовал во взятии Кенигсберга, был ранен, контужен. Был смелым человеком: не раз переходил линию фронта за «языком», вылетал в партизанские отряды, сам управлял самолетом.</a:t>
            </a:r>
          </a:p>
          <a:p>
            <a:endParaRPr lang="ru-RU" dirty="0"/>
          </a:p>
        </p:txBody>
      </p:sp>
      <p:pic>
        <p:nvPicPr>
          <p:cNvPr id="4" name="Picture 3" descr="C:\Users\admin\Desktop\школа проект\pankratov_aleksandr_grigorevi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89"/>
            <a:ext cx="3857652" cy="5192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06_velikaya-otechestvennaya-voina-karta-1-eta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564"/>
            <a:ext cx="9144000" cy="6895564"/>
          </a:xfrm>
        </p:spPr>
      </p:pic>
      <p:pic>
        <p:nvPicPr>
          <p:cNvPr id="5" name="Picture 6" descr="http://www.gako2006.narod.ru/bolshoy_slovar/files/image3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1643074" cy="3146311"/>
          </a:xfrm>
          <a:prstGeom prst="rect">
            <a:avLst/>
          </a:prstGeom>
          <a:noFill/>
        </p:spPr>
      </p:pic>
      <p:pic>
        <p:nvPicPr>
          <p:cNvPr id="6" name="Picture 4" descr="http://moypolk.ru/sites/default/files/medal_za_boevye_zaslugi_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571480"/>
            <a:ext cx="1998704" cy="3214686"/>
          </a:xfrm>
          <a:prstGeom prst="rect">
            <a:avLst/>
          </a:prstGeom>
          <a:noFill/>
        </p:spPr>
      </p:pic>
      <p:pic>
        <p:nvPicPr>
          <p:cNvPr id="7" name="Picture 2" descr="C:\Users\admin\Desktop\школа проект\Order_of_the_Red_St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46"/>
            <a:ext cx="2357454" cy="2357454"/>
          </a:xfrm>
          <a:prstGeom prst="rect">
            <a:avLst/>
          </a:prstGeom>
          <a:noFill/>
        </p:spPr>
      </p:pic>
      <p:pic>
        <p:nvPicPr>
          <p:cNvPr id="8" name="Picture 2" descr="http://lenta-opt.ru/wp-content/uploads/2015/12/medal-01.jpg"/>
          <p:cNvPicPr>
            <a:picLocks noChangeAspect="1" noChangeArrowheads="1"/>
          </p:cNvPicPr>
          <p:nvPr/>
        </p:nvPicPr>
        <p:blipFill>
          <a:blip r:embed="rId6" cstate="print"/>
          <a:srcRect l="21739" t="3795" r="21739" b="7032"/>
          <a:stretch>
            <a:fillRect/>
          </a:stretch>
        </p:blipFill>
        <p:spPr bwMode="auto">
          <a:xfrm>
            <a:off x="4572000" y="500042"/>
            <a:ext cx="1945546" cy="3214710"/>
          </a:xfrm>
          <a:prstGeom prst="rect">
            <a:avLst/>
          </a:prstGeom>
          <a:noFill/>
        </p:spPr>
      </p:pic>
      <p:sp>
        <p:nvSpPr>
          <p:cNvPr id="9" name="Содержимое 7"/>
          <p:cNvSpPr txBox="1">
            <a:spLocks/>
          </p:cNvSpPr>
          <p:nvPr/>
        </p:nvSpPr>
        <p:spPr>
          <a:xfrm>
            <a:off x="0" y="0"/>
            <a:ext cx="2043098" cy="685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214950"/>
            <a:ext cx="200026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Орден Красной звезды</a:t>
            </a:r>
          </a:p>
          <a:p>
            <a:r>
              <a:rPr lang="ru-RU" dirty="0" smtClean="0"/>
              <a:t>28.10.1944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857628"/>
            <a:ext cx="207170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«За взятие Кенигсберга»</a:t>
            </a:r>
          </a:p>
          <a:p>
            <a:r>
              <a:rPr lang="ru-RU" dirty="0" smtClean="0"/>
              <a:t>10 апреля 1945 год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3857628"/>
            <a:ext cx="22781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«За боевые заслуги»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857628"/>
            <a:ext cx="21431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«За Победу над Германией»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571480"/>
            <a:ext cx="2016515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6858016" y="4000504"/>
            <a:ext cx="2071702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Отечественной войны 2-й степени 12.05. 1945г.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482918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Головачев Иван Алексеевич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czHOS2KuJv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3571900" cy="4905252"/>
          </a:xfrm>
        </p:spPr>
      </p:pic>
      <p:sp>
        <p:nvSpPr>
          <p:cNvPr id="6" name="Прямоугольник 5"/>
          <p:cNvSpPr/>
          <p:nvPr/>
        </p:nvSpPr>
        <p:spPr>
          <a:xfrm>
            <a:off x="4214778" y="1071546"/>
            <a:ext cx="49292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Иван Алексеевич родился 4 июля 1915 года. Окончил Казачье пехотное училище в 1941 году. По должности командир стрелково-пулемётного взвода. Член партии с января 1943года.</a:t>
            </a:r>
          </a:p>
          <a:p>
            <a:r>
              <a:rPr lang="ru-RU" sz="2000" dirty="0" smtClean="0"/>
              <a:t>Окончил Саратовский учительский институт в 1950 году. С 1953-1956 окончил Саратовский педагогический институт, по специальности “физик и математик”.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v_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4714876" y="214290"/>
            <a:ext cx="4214810" cy="6322170"/>
          </a:xfrm>
          <a:prstGeom prst="rect">
            <a:avLst/>
          </a:prstGeom>
        </p:spPr>
      </p:pic>
      <p:pic>
        <p:nvPicPr>
          <p:cNvPr id="11" name="Рисунок 10" descr="Головачев И.А. - Орден Красной звезды.jpg"/>
          <p:cNvPicPr>
            <a:picLocks noChangeAspect="1"/>
          </p:cNvPicPr>
          <p:nvPr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14290"/>
            <a:ext cx="4210792" cy="6357982"/>
          </a:xfrm>
          <a:prstGeom prst="rect">
            <a:avLst/>
          </a:prstGeom>
        </p:spPr>
      </p:pic>
      <p:pic>
        <p:nvPicPr>
          <p:cNvPr id="12" name="Picture 2" descr="C:\Users\admin\Desktop\школа проект\Order_of_the_Red_St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2214578" cy="2088031"/>
          </a:xfrm>
          <a:prstGeom prst="rect">
            <a:avLst/>
          </a:prstGeom>
          <a:noFill/>
        </p:spPr>
      </p:pic>
      <p:sp>
        <p:nvSpPr>
          <p:cNvPr id="13" name="Содержимое 7"/>
          <p:cNvSpPr txBox="1">
            <a:spLocks/>
          </p:cNvSpPr>
          <p:nvPr/>
        </p:nvSpPr>
        <p:spPr>
          <a:xfrm>
            <a:off x="0" y="214290"/>
            <a:ext cx="2043098" cy="685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143248"/>
            <a:ext cx="2286016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Красной звезды 17 марта 1944 года </a:t>
            </a:r>
            <a:endParaRPr lang="ru-RU" dirty="0"/>
          </a:p>
        </p:txBody>
      </p:sp>
      <p:pic>
        <p:nvPicPr>
          <p:cNvPr id="15" name="Рисунок 14" descr="Головачев И.А. - Орден Отечественной войны второй степени.jpg"/>
          <p:cNvPicPr>
            <a:picLocks noChangeAspect="1"/>
          </p:cNvPicPr>
          <p:nvPr/>
        </p:nvPicPr>
        <p:blipFill>
          <a:blip r:embed="rId6" cstate="email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214290"/>
            <a:ext cx="4187134" cy="6357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050" y="714356"/>
            <a:ext cx="1753491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Прямоугольник 16"/>
          <p:cNvSpPr/>
          <p:nvPr/>
        </p:nvSpPr>
        <p:spPr>
          <a:xfrm>
            <a:off x="2714612" y="3714752"/>
            <a:ext cx="1928826" cy="15001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Отечественной войны 2-й степени  10 апреля 1944 года</a:t>
            </a:r>
            <a:endParaRPr lang="ru-RU" dirty="0"/>
          </a:p>
        </p:txBody>
      </p:sp>
      <p:pic>
        <p:nvPicPr>
          <p:cNvPr id="18" name="Рисунок 17" descr="Bx9QjH3P3Uw.jpg"/>
          <p:cNvPicPr>
            <a:picLocks noChangeAspect="1"/>
          </p:cNvPicPr>
          <p:nvPr/>
        </p:nvPicPr>
        <p:blipFill>
          <a:blip r:embed="rId8"/>
          <a:srcRect l="-1667" t="13541" b="6250"/>
          <a:stretch>
            <a:fillRect/>
          </a:stretch>
        </p:blipFill>
        <p:spPr>
          <a:xfrm>
            <a:off x="4500562" y="214290"/>
            <a:ext cx="4643438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418623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Клюев Виктор Матвеевич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357298"/>
            <a:ext cx="5000628" cy="55007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300" dirty="0" smtClean="0"/>
              <a:t>      В 1939 году  был призван  Саранским РВК на службу в Красную Армию. Бил  немцев под Москвой в составе 18-й особой бригаде. На Можайском направлении, выполняя должность командира двух взводов, принимал участие в танковом десанте, который был заброшен в деревню занятую немцами. В результате упорного боя деревня была освобождена. В. М. Клюев получил касательное ранение, но  с поле боя не ушел, а продолжал командовать.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17336" y="3236614"/>
          <a:ext cx="6109328" cy="384772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847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7503" marB="1750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080184" cy="285752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-08-18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проект «Память поколений» направлен на патриотическое воспитание молодого поколения, сохранение исторической памяти о Великой Отечественной войне через приобщение старшеклассников к добровольческой помощи ветеранам, патриотическим мероприятиям и Акциям, музейно-краеведческой работе.  У войны нет срока давности, нет цены. Подвиг русских солдат бессмертен, поэтому поиск не завершится никогда.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06_velikaya-otechestvennaya-voina-karta-1-eta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338"/>
            <a:ext cx="9144000" cy="7358114"/>
          </a:xfrm>
        </p:spPr>
      </p:pic>
      <p:sp>
        <p:nvSpPr>
          <p:cNvPr id="5" name="Прямоугольник 4"/>
          <p:cNvSpPr/>
          <p:nvPr/>
        </p:nvSpPr>
        <p:spPr>
          <a:xfrm>
            <a:off x="2000232" y="571480"/>
            <a:ext cx="1714512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Подвиг:</a:t>
            </a:r>
            <a:endParaRPr lang="ru-RU" sz="2800" dirty="0"/>
          </a:p>
        </p:txBody>
      </p:sp>
      <p:pic>
        <p:nvPicPr>
          <p:cNvPr id="6" name="Рисунок 5" descr="filter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1285860"/>
            <a:ext cx="5208964" cy="1933951"/>
          </a:xfrm>
          <a:prstGeom prst="rect">
            <a:avLst/>
          </a:prstGeom>
        </p:spPr>
      </p:pic>
      <p:pic>
        <p:nvPicPr>
          <p:cNvPr id="7" name="Рисунок 6" descr="filterimage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3214686"/>
            <a:ext cx="5214942" cy="236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9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585" y="-214338"/>
            <a:ext cx="9522159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4" t="22078" r="9474" b="16883"/>
          <a:stretch>
            <a:fillRect/>
          </a:stretch>
        </p:blipFill>
        <p:spPr bwMode="auto">
          <a:xfrm>
            <a:off x="4643438" y="0"/>
            <a:ext cx="471490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outhklad.ru/wp-content/uploads/2015/11/Orden-Krasnogo-Znameni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2381963" cy="25033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143248"/>
            <a:ext cx="23574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Орден</a:t>
            </a:r>
          </a:p>
          <a:p>
            <a:r>
              <a:rPr lang="ru-RU" dirty="0" smtClean="0"/>
              <a:t> «Красное Знамя»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0"/>
            <a:ext cx="192882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500298" y="3357562"/>
            <a:ext cx="2071702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Отечественной войны 2-й степени</a:t>
            </a:r>
            <a:endParaRPr lang="ru-RU" dirty="0"/>
          </a:p>
        </p:txBody>
      </p:sp>
      <p:pic>
        <p:nvPicPr>
          <p:cNvPr id="10" name="Picture 2" descr="C:\Users\admin\Desktop\школа проект\Order_of_the_Red_Sta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2214578" cy="208803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072206"/>
            <a:ext cx="2286016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Орден Красной звезды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71810"/>
            <a:ext cx="150019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714876" y="5643578"/>
            <a:ext cx="136280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«За отвагу»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Picture 4" descr="http://moypolk.ru/sites/default/files/medal_za_boevye_zaslugi_6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1" t="6667" r="18352" b="8888"/>
          <a:stretch>
            <a:fillRect/>
          </a:stretch>
        </p:blipFill>
        <p:spPr bwMode="auto">
          <a:xfrm>
            <a:off x="7143768" y="3143248"/>
            <a:ext cx="1500198" cy="250033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65812" y="5643578"/>
            <a:ext cx="22781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«За боевые заслуги»</a:t>
            </a:r>
            <a:endParaRPr lang="ru-RU" dirty="0"/>
          </a:p>
        </p:txBody>
      </p:sp>
      <p:sp>
        <p:nvSpPr>
          <p:cNvPr id="16" name="Содержимое 7"/>
          <p:cNvSpPr txBox="1">
            <a:spLocks/>
          </p:cNvSpPr>
          <p:nvPr/>
        </p:nvSpPr>
        <p:spPr>
          <a:xfrm>
            <a:off x="0" y="0"/>
            <a:ext cx="1785950" cy="5000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Награды: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filterimage (3).jpg"/>
          <p:cNvPicPr>
            <a:picLocks noChangeAspect="1"/>
          </p:cNvPicPr>
          <p:nvPr/>
        </p:nvPicPr>
        <p:blipFill>
          <a:blip r:embed="rId10" cstate="email">
            <a:lum bright="-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0"/>
            <a:ext cx="4500562" cy="6286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направление проекта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143512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Пусть живые  запомнят и поколение знает…</a:t>
            </a:r>
            <a:endParaRPr lang="ru-RU" sz="28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IMGP18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071546"/>
            <a:ext cx="574037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202163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28604"/>
            <a:ext cx="3643338" cy="2732503"/>
          </a:xfrm>
        </p:spPr>
      </p:pic>
      <p:pic>
        <p:nvPicPr>
          <p:cNvPr id="5" name="Рисунок 4" descr="P20216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73"/>
          <a:stretch>
            <a:fillRect/>
          </a:stretch>
        </p:blipFill>
        <p:spPr>
          <a:xfrm>
            <a:off x="214282" y="3857628"/>
            <a:ext cx="3950831" cy="2143140"/>
          </a:xfrm>
          <a:prstGeom prst="rect">
            <a:avLst/>
          </a:prstGeom>
        </p:spPr>
      </p:pic>
      <p:pic>
        <p:nvPicPr>
          <p:cNvPr id="7" name="Рисунок 6" descr="P202163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500042"/>
            <a:ext cx="3571900" cy="2678926"/>
          </a:xfrm>
          <a:prstGeom prst="rect">
            <a:avLst/>
          </a:prstGeom>
        </p:spPr>
      </p:pic>
      <p:pic>
        <p:nvPicPr>
          <p:cNvPr id="9" name="Рисунок 8" descr="P20216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75" t="17192" b="21723"/>
          <a:stretch>
            <a:fillRect/>
          </a:stretch>
        </p:blipFill>
        <p:spPr>
          <a:xfrm>
            <a:off x="4643438" y="3857628"/>
            <a:ext cx="3500462" cy="24437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3286124"/>
            <a:ext cx="4000528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Злобин Павел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286124"/>
            <a:ext cx="3857652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Чепасова</a:t>
            </a:r>
            <a:r>
              <a:rPr lang="ru-RU" sz="2800" dirty="0" smtClean="0"/>
              <a:t> Валерия</a:t>
            </a:r>
            <a:endParaRPr lang="ru-RU" sz="28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00052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4143404" cy="60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2195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5" b="15686"/>
          <a:stretch>
            <a:fillRect/>
          </a:stretch>
        </p:blipFill>
        <p:spPr>
          <a:xfrm>
            <a:off x="214281" y="214290"/>
            <a:ext cx="4989075" cy="2857520"/>
          </a:xfrm>
        </p:spPr>
      </p:pic>
      <p:pic>
        <p:nvPicPr>
          <p:cNvPr id="5" name="Рисунок 4" descr="P22219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67"/>
          <a:stretch>
            <a:fillRect/>
          </a:stretch>
        </p:blipFill>
        <p:spPr>
          <a:xfrm>
            <a:off x="3714743" y="3286124"/>
            <a:ext cx="5429257" cy="3357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3143248"/>
            <a:ext cx="3428992" cy="32147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учащихся в различных мероприятиях: концертах, посвященных Дню защитника Отечества и Дню Победы; встречах с ветеранами ВОВ, уроках Мужества, конкурсах  патриотической песни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28604"/>
            <a:ext cx="3214710" cy="22145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проекта приняли участие в конкурсе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«Красная гвоздика»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февраля 2017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0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6" t="17362" r="4112" b="32129"/>
          <a:stretch>
            <a:fillRect/>
          </a:stretch>
        </p:blipFill>
        <p:spPr>
          <a:xfrm>
            <a:off x="285720" y="285728"/>
            <a:ext cx="4357718" cy="2357454"/>
          </a:xfrm>
        </p:spPr>
      </p:pic>
      <p:pic>
        <p:nvPicPr>
          <p:cNvPr id="5" name="Рисунок 4" descr="IMG_49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41" r="3260" b="18841"/>
          <a:stretch>
            <a:fillRect/>
          </a:stretch>
        </p:blipFill>
        <p:spPr>
          <a:xfrm>
            <a:off x="3428992" y="3000372"/>
            <a:ext cx="5500726" cy="2657654"/>
          </a:xfrm>
          <a:prstGeom prst="rect">
            <a:avLst/>
          </a:prstGeom>
        </p:spPr>
      </p:pic>
      <p:pic>
        <p:nvPicPr>
          <p:cNvPr id="6" name="Рисунок 5" descr="IMG_50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 r="23611"/>
          <a:stretch>
            <a:fillRect/>
          </a:stretch>
        </p:blipFill>
        <p:spPr>
          <a:xfrm>
            <a:off x="4857752" y="285728"/>
            <a:ext cx="3643338" cy="2384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2857520" cy="22860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 проекта приняли участие 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военно-патриотическом мероприятии «Честь имею» 21 февраля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Проведение экскурсий в школьном музее</a:t>
            </a:r>
            <a:endParaRPr lang="ru-RU" sz="3200" b="1" dirty="0"/>
          </a:p>
        </p:txBody>
      </p:sp>
      <p:pic>
        <p:nvPicPr>
          <p:cNvPr id="5" name="Содержимое 4" descr="3hpD58epiWc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642918"/>
            <a:ext cx="2928958" cy="4929222"/>
          </a:xfrm>
        </p:spPr>
      </p:pic>
      <p:pic>
        <p:nvPicPr>
          <p:cNvPr id="6" name="Рисунок 5" descr="7pQkn2WUMS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642918"/>
            <a:ext cx="2928958" cy="4929222"/>
          </a:xfrm>
          <a:prstGeom prst="rect">
            <a:avLst/>
          </a:prstGeom>
        </p:spPr>
      </p:pic>
      <p:pic>
        <p:nvPicPr>
          <p:cNvPr id="7" name="Рисунок 6" descr="o0CkLyHTSM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571480"/>
            <a:ext cx="278605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on9Odk_4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37" r="25000" b="5263"/>
          <a:stretch>
            <a:fillRect/>
          </a:stretch>
        </p:blipFill>
        <p:spPr>
          <a:xfrm>
            <a:off x="285720" y="214290"/>
            <a:ext cx="3286148" cy="3076913"/>
          </a:xfrm>
        </p:spPr>
      </p:pic>
      <p:pic>
        <p:nvPicPr>
          <p:cNvPr id="5" name="Рисунок 4" descr="AfRZpLDf6f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62" t="6944" r="20312"/>
          <a:stretch>
            <a:fillRect/>
          </a:stretch>
        </p:blipFill>
        <p:spPr>
          <a:xfrm>
            <a:off x="4143372" y="214290"/>
            <a:ext cx="3929090" cy="3000396"/>
          </a:xfrm>
          <a:prstGeom prst="rect">
            <a:avLst/>
          </a:prstGeom>
        </p:spPr>
      </p:pic>
      <p:pic>
        <p:nvPicPr>
          <p:cNvPr id="6" name="Рисунок 5" descr="Gooj68ZM6jQ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9" r="13619"/>
          <a:stretch>
            <a:fillRect/>
          </a:stretch>
        </p:blipFill>
        <p:spPr>
          <a:xfrm>
            <a:off x="214282" y="3571876"/>
            <a:ext cx="3357586" cy="27606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00496" y="3571876"/>
            <a:ext cx="4786346" cy="19288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целях реализации проекта было проведение  7  экскурсий  в школьном музее по теме: «Учителя- участники ВОВ».</a:t>
            </a:r>
            <a:endParaRPr lang="ru-RU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завершении проекта у участников расширились знания о военном пути учителей - участников войны.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над проектом позволила укрепить связь поколений, по-особому раскрыть значимость Победы нашего народа в Великой Отечественной войне, пропустив ее уроки через сердце каждого участника проекта.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 проект, кроме познавательного, имеет важное воспитательное значение. Он показывает нравственное и эстетическое богатство традиционной культуры, способствует формированию осознанного патриотического чувства, формирует  бережное отношение к историческому прошлому родного края, гордость за своих предков.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краеведения является одним из основ для гармоничного, всестороннего развития личности школьника, создает тот нравственный стержень, который поможет противостоять натиску бездуховности, сохранить чистоту души.</a:t>
            </a:r>
          </a:p>
          <a:p>
            <a:pPr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229600" cy="85725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48577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     		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нашей школе много лет существует Музей, в нем отражены все этапы развития школьного образования. Но экспозиция « Учителя- участники Великой Отечественной войны» всегда в центре внимания, всегда актуальна. Много времени прошло с памятной даты – 9 мая 1945 года.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		Ушли из жизни ветераны, остались пожелтевшие страницы их воспоминаний, собранные многими поколениями учащихся нашей школы. Со временем были утрачены документы наград и выписки из приказов.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Возникла необходимость восстановления документов и пробелов в  исторической памяти  родной школы.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Проект берёт своё начало со сбора материала о педагогах школы разных лет.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На вопрос «Зачем нам это надо?» – ответ такой: «Хотим, чтобы не исчезла в веках память о тех, благодаря кому мы сейчас живем, учимся, влюбляемся, строим планы на будущее».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creenshot_2017-04-17-13-05-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000240"/>
            <a:ext cx="2714644" cy="4857760"/>
          </a:xfrm>
          <a:prstGeom prst="rect">
            <a:avLst/>
          </a:prstGeom>
        </p:spPr>
      </p:pic>
      <p:pic>
        <p:nvPicPr>
          <p:cNvPr id="13" name="Рисунок 12" descr="Screenshot_2017-04-17-13-05-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071678"/>
            <a:ext cx="2690205" cy="4786322"/>
          </a:xfrm>
          <a:prstGeom prst="rect">
            <a:avLst/>
          </a:prstGeom>
        </p:spPr>
      </p:pic>
      <p:pic>
        <p:nvPicPr>
          <p:cNvPr id="10" name="Содержимое 9" descr="Screenshot_2017-04-17-13-03-01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87917" cy="3714752"/>
          </a:xfrm>
        </p:spPr>
      </p:pic>
      <p:pic>
        <p:nvPicPr>
          <p:cNvPr id="11" name="Рисунок 10" descr="Screenshot_2017-04-17-13-03-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0"/>
            <a:ext cx="2128069" cy="3786190"/>
          </a:xfrm>
          <a:prstGeom prst="rect">
            <a:avLst/>
          </a:prstGeom>
        </p:spPr>
      </p:pic>
      <p:pic>
        <p:nvPicPr>
          <p:cNvPr id="12" name="Рисунок 11" descr="Screenshot_2017-04-17-13-04-3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0"/>
            <a:ext cx="2168222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 в литературе и Интернете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программа «Патриотическое воспитание граждан Российской Федерации на 2016-2020 годы»;</a:t>
            </a:r>
          </a:p>
          <a:p>
            <a:pPr lvl="0">
              <a:buNone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Адаменко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Воспитываем патриотов России // Народное образование – 2005 - №4 – С. 23;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государственной значимости, дело чести каждого гражданина: патриотическое сознание российских граждан – важнейшая основа единства общества // Народное образование. - 2005. – № 4. – С. 11–14;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Колчина М. С. Социальный проект как средство развития гражданского сознания учащихся // Дополнительное образование. – 2004. – № 8. – С. 3–7;</a:t>
            </a:r>
          </a:p>
          <a:p>
            <a:pPr lvl="0"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http://iva-school.narod.ru/Dok/progschool.doc -  Программа  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патриотического  воспитания обучающихся.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Решение заявленной проблемы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588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дает  возможность восстановить забытые страницы участия учителей нашей школы в Великой  Отечественной войне, сохранить связь между поколениями, в школе продолжают учиться их правнуки. А ещё - это возможность спасти эти бесценные документы, оцифровать их, и передать их следующему поколению учеников нашей школы.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осуществления данного проекта школа располагает следующей материальной и методической базой: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Материалы и экспонаты школьного комплексного музея;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Исследовательские работы творческого объединения краеведов школы.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Интернет-ресурсы, сайты Мемориал и Подвиг народа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//podvignaroda.ru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//www.obd-memorial.ru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19749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исторической памяти, подготовка материалов для школьного краеведческого музея.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-формирование чувства патриотизма, уважения к историческому прошлому, нашим традициям через сохранение памяти к его защитникам.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-сохранение памяти о Великой Отечественной войне среди подрастающего поколения. 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условий для реализации патриотических качеств обучающихся школы в конкретном социально значимом деле.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восстановить, уточнить и расширить биографию учителей участников Великой Отечественной войны;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документы, выписки из приказов  свидетельствующие о наградах учителей участников войны;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познавательный интерес, активность, желание познать свою малую родину;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творческие способности учащихся через организацию поисковой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80743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повышение уровня заинтересованности  подростков к изучению  героической истории нашей страны;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развитие организаторских, творческих, ораторских  способностей;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ежегодное участие в научно практических конференциях с исследовательскими работами.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интереса учащихся  к изучению своей родословной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восстановить прерванную память поколений;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проведение экскурсий в школьном музее, посвящённых учителям участникам  Великой Отечественной войны;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ПРО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1385</Words>
  <Application>Microsoft Office PowerPoint</Application>
  <PresentationFormat>Экран (4:3)</PresentationFormat>
  <Paragraphs>164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ПРОЕКТ</vt:lpstr>
      <vt:lpstr>Муниципальное общеобразовательное  учреждение «Средняя общеобразовательная школа №8  имени кавалера трех орденов Славы В.И. Курова  г. Новоузенска Саратовской области» </vt:lpstr>
      <vt:lpstr>Кадровый состав проекта</vt:lpstr>
      <vt:lpstr> Аннотация проекта </vt:lpstr>
      <vt:lpstr> Проблема проекта:</vt:lpstr>
      <vt:lpstr>Решение заявленной проблемы</vt:lpstr>
      <vt:lpstr>Презентация PowerPoint</vt:lpstr>
      <vt:lpstr>Цели проекта: </vt:lpstr>
      <vt:lpstr>Задачи проекта:</vt:lpstr>
      <vt:lpstr>Ожидаемые результаты:</vt:lpstr>
      <vt:lpstr>Основные направления социально значимого проекта:  </vt:lpstr>
      <vt:lpstr>I направление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   </vt:lpstr>
      <vt:lpstr>Презентация PowerPoint</vt:lpstr>
      <vt:lpstr>Презентация PowerPoint</vt:lpstr>
      <vt:lpstr>Панкратов Александр Григорьевич (1914-1971 гг.)</vt:lpstr>
      <vt:lpstr>Презентация PowerPoint</vt:lpstr>
      <vt:lpstr> Головачев Иван Алексеевич  </vt:lpstr>
      <vt:lpstr>Презентация PowerPoint</vt:lpstr>
      <vt:lpstr>Клюев Виктор Матвеевич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экскурсий в школьном музее</vt:lpstr>
      <vt:lpstr>Презентация PowerPoint</vt:lpstr>
      <vt:lpstr>Заключение </vt:lpstr>
      <vt:lpstr>Презентация PowerPoint</vt:lpstr>
      <vt:lpstr>Источники информации в литературе и Интернете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Знаменское отделение БПОУ                                        «Омский техникум строительства и лесного хозяйства»</dc:title>
  <dc:creator>1</dc:creator>
  <cp:lastModifiedBy>user</cp:lastModifiedBy>
  <cp:revision>152</cp:revision>
  <dcterms:created xsi:type="dcterms:W3CDTF">2016-02-10T23:26:58Z</dcterms:created>
  <dcterms:modified xsi:type="dcterms:W3CDTF">2024-04-16T10:03:03Z</dcterms:modified>
</cp:coreProperties>
</file>